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27"/>
  </p:notesMasterIdLst>
  <p:sldIdLst>
    <p:sldId id="256" r:id="rId2"/>
    <p:sldId id="258" r:id="rId3"/>
    <p:sldId id="259" r:id="rId4"/>
    <p:sldId id="261" r:id="rId5"/>
    <p:sldId id="273" r:id="rId6"/>
    <p:sldId id="270" r:id="rId7"/>
    <p:sldId id="271" r:id="rId8"/>
    <p:sldId id="285" r:id="rId9"/>
    <p:sldId id="260" r:id="rId10"/>
    <p:sldId id="274" r:id="rId11"/>
    <p:sldId id="276" r:id="rId12"/>
    <p:sldId id="275" r:id="rId13"/>
    <p:sldId id="272" r:id="rId14"/>
    <p:sldId id="262" r:id="rId15"/>
    <p:sldId id="286" r:id="rId16"/>
    <p:sldId id="277" r:id="rId17"/>
    <p:sldId id="284" r:id="rId18"/>
    <p:sldId id="283" r:id="rId19"/>
    <p:sldId id="278" r:id="rId20"/>
    <p:sldId id="282" r:id="rId21"/>
    <p:sldId id="279" r:id="rId22"/>
    <p:sldId id="280" r:id="rId23"/>
    <p:sldId id="281" r:id="rId24"/>
    <p:sldId id="265" r:id="rId25"/>
    <p:sldId id="266" r:id="rId2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F21C45C-473E-4626-8CDD-A851DFFC84DC}">
          <p14:sldIdLst>
            <p14:sldId id="256"/>
            <p14:sldId id="258"/>
            <p14:sldId id="259"/>
            <p14:sldId id="261"/>
            <p14:sldId id="273"/>
            <p14:sldId id="270"/>
            <p14:sldId id="271"/>
            <p14:sldId id="285"/>
            <p14:sldId id="260"/>
            <p14:sldId id="274"/>
            <p14:sldId id="276"/>
            <p14:sldId id="275"/>
            <p14:sldId id="272"/>
            <p14:sldId id="262"/>
            <p14:sldId id="286"/>
            <p14:sldId id="277"/>
            <p14:sldId id="284"/>
            <p14:sldId id="283"/>
            <p14:sldId id="278"/>
            <p14:sldId id="282"/>
            <p14:sldId id="279"/>
            <p14:sldId id="280"/>
            <p14:sldId id="281"/>
            <p14:sldId id="265"/>
            <p14:sldId id="26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 Fitzroy" initials="R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60" d="100"/>
          <a:sy n="60" d="100"/>
        </p:scale>
        <p:origin x="-2208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0998B18-8C28-4FB4-B293-483F88905BE5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700DFB6-8D29-4B2A-945E-2A76F65B3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4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DFB6-8D29-4B2A-945E-2A76F65B3E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8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DFB6-8D29-4B2A-945E-2A76F65B3E1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1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6/27/2017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6/27/2017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6/27/2017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780108"/>
          </a:xfrm>
        </p:spPr>
        <p:txBody>
          <a:bodyPr/>
          <a:lstStyle/>
          <a:p>
            <a:r>
              <a:rPr lang="en-US" dirty="0" err="1" smtClean="0"/>
              <a:t>Skechers</a:t>
            </a:r>
            <a:r>
              <a:rPr lang="en-US" dirty="0" smtClean="0"/>
              <a:t> Design Center and Executive Offices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Environmental Impact Report 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Planning Commission Hearing</a:t>
            </a:r>
          </a:p>
          <a:p>
            <a:endParaRPr lang="en-US" sz="30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July 18,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305 S. Sepulveda Component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849537"/>
              </p:ext>
            </p:extLst>
          </p:nvPr>
        </p:nvGraphicFramePr>
        <p:xfrm>
          <a:off x="533400" y="3200400"/>
          <a:ext cx="7924800" cy="2874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280"/>
                <a:gridCol w="5811520"/>
              </a:tblGrid>
              <a:tr h="428009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Project</a:t>
                      </a:r>
                      <a:r>
                        <a:rPr lang="en-US" sz="1200" baseline="0" dirty="0" smtClean="0">
                          <a:effectLst/>
                        </a:rPr>
                        <a:t> Component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1200" dirty="0">
                          <a:effectLst/>
                        </a:rPr>
                        <a:t>Details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</a:tr>
              <a:tr h="1172191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Office Building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37,174  square feet  of building area</a:t>
                      </a:r>
                    </a:p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terrace on the 2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floor facing Sepulveda Blvd.</a:t>
                      </a:r>
                    </a:p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150 employees</a:t>
                      </a:r>
                    </a:p>
                  </a:txBody>
                  <a:tcPr marL="73025" marR="73025" marT="36830" marB="36830" anchor="ctr"/>
                </a:tc>
              </a:tr>
              <a:tr h="676480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Parking</a:t>
                      </a: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227013" marR="67945" indent="-11747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3 subterranean levels</a:t>
                      </a:r>
                    </a:p>
                    <a:p>
                      <a:pPr marL="227013" marR="67945" indent="-11747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199 spaces (124 required per code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</a:tr>
              <a:tr h="598210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Building Height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30 feet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above grade (2 stories)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6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330 S. Sepulveda Component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26356"/>
              </p:ext>
            </p:extLst>
          </p:nvPr>
        </p:nvGraphicFramePr>
        <p:xfrm>
          <a:off x="685800" y="2819400"/>
          <a:ext cx="7848600" cy="3439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4720"/>
                <a:gridCol w="5643880"/>
              </a:tblGrid>
              <a:tr h="437520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Project</a:t>
                      </a:r>
                      <a:r>
                        <a:rPr lang="en-US" sz="2000" baseline="0" dirty="0" smtClean="0">
                          <a:effectLst/>
                        </a:rPr>
                        <a:t> Component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>
                          <a:effectLst/>
                        </a:rPr>
                        <a:t>Details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</a:tr>
              <a:tr h="1619880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Office Building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Expansion of the existing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Skechers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building</a:t>
                      </a:r>
                    </a:p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20,328 square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feet of new building area (75,373 total)</a:t>
                      </a:r>
                    </a:p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Deck facing Sepulveda on 1st and 2rd floors for employee use</a:t>
                      </a:r>
                    </a:p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Walkways on the 1st and 2rd floors connect to the existing building</a:t>
                      </a:r>
                    </a:p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75 employees</a:t>
                      </a:r>
                    </a:p>
                  </a:txBody>
                  <a:tcPr marL="73025" marR="73025" marT="36830" marB="36830" anchor="ctr"/>
                </a:tc>
              </a:tr>
              <a:tr h="691513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Subterranean Parking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227013" marR="67945" indent="-11747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4 subterranean levels</a:t>
                      </a:r>
                    </a:p>
                    <a:p>
                      <a:pPr marL="227013" marR="67945" indent="-11747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119 spaces (389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total)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</a:tr>
              <a:tr h="611503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Building Height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30 feet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above grade (2 stories)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8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Manhattan Beach</a:t>
            </a:r>
            <a:br>
              <a:rPr lang="en-US" dirty="0" smtClean="0"/>
            </a:br>
            <a:r>
              <a:rPr lang="en-US" dirty="0" smtClean="0"/>
              <a:t>Requested Approvals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62000" cy="82296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93379" y="2438400"/>
            <a:ext cx="6172200" cy="34290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u="sng" dirty="0" smtClean="0"/>
              <a:t>305 S. Sepulveda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Use </a:t>
            </a:r>
            <a:r>
              <a:rPr lang="en-US" dirty="0"/>
              <a:t>Permit for development on Sepulveda Boulevard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Lot Line Adjustment to combine 3 lots into 1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330 S. Sepulveda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chemeClr val="tx1"/>
                </a:solidFill>
              </a:rPr>
              <a:t>Permit Amendment for alteration of the existing building’s Use Permit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Lot </a:t>
            </a:r>
            <a:r>
              <a:rPr lang="en-US" dirty="0">
                <a:solidFill>
                  <a:schemeClr val="tx1"/>
                </a:solidFill>
              </a:rPr>
              <a:t>Merger to combine 2 lots into 1</a:t>
            </a:r>
          </a:p>
        </p:txBody>
      </p:sp>
    </p:spTree>
    <p:extLst>
      <p:ext uri="{BB962C8B-B14F-4D97-AF65-F5344CB8AC3E}">
        <p14:creationId xmlns:p14="http://schemas.microsoft.com/office/powerpoint/2010/main" val="9618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1150203"/>
            <a:ext cx="469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Photosimulation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of Design Center</a:t>
            </a:r>
          </a:p>
          <a:p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Hermosa Beach Site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0" y="1981200"/>
            <a:ext cx="8449056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Analyzed in the EIR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62000" cy="82296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72067" y="2743200"/>
            <a:ext cx="7408333" cy="3352800"/>
          </a:xfrm>
          <a:prstGeom prst="rect">
            <a:avLst/>
          </a:prstGeom>
        </p:spPr>
        <p:txBody>
          <a:bodyPr numCol="2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Aesthetics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Air Quality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Biological </a:t>
            </a:r>
            <a:r>
              <a:rPr lang="en-US" dirty="0" smtClean="0">
                <a:solidFill>
                  <a:schemeClr val="tx1"/>
                </a:solidFill>
              </a:rPr>
              <a:t>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Cultural </a:t>
            </a:r>
            <a:r>
              <a:rPr lang="en-US" dirty="0" smtClean="0">
                <a:solidFill>
                  <a:schemeClr val="tx1"/>
                </a:solidFill>
              </a:rPr>
              <a:t>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Geology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Greenhouse </a:t>
            </a:r>
            <a:r>
              <a:rPr lang="en-US" dirty="0" smtClean="0">
                <a:solidFill>
                  <a:schemeClr val="tx1"/>
                </a:solidFill>
              </a:rPr>
              <a:t>Gases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Hazards and Hazardous Materials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Land Use and </a:t>
            </a:r>
            <a:r>
              <a:rPr lang="en-US" dirty="0" smtClean="0">
                <a:solidFill>
                  <a:schemeClr val="tx1"/>
                </a:solidFill>
              </a:rPr>
              <a:t>Planning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Population </a:t>
            </a:r>
            <a:r>
              <a:rPr lang="en-US" dirty="0">
                <a:solidFill>
                  <a:schemeClr val="tx1"/>
                </a:solidFill>
              </a:rPr>
              <a:t>&amp; Housing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Noise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Transportation/Traffic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Utilities and Service Systems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278880"/>
            <a:ext cx="66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text indicates a significant and unavoidable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Site-specific review of each project component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Focus on impacts to neighboring properties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Consideration of both temporary construction effects and long-term operational effects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Evaluation of overall effects of the three combined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Evaluation of the three components in combination with other planned and pending (cumulative) development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1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819399"/>
            <a:ext cx="7408333" cy="3306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Noise exceeding ambient levels throughout construction at all three sites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Construction activity limited to allowable hours (8-6 in Hermosa Beach, 7:30-6 in Manhattan Beach)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Impact at Hermosa Beach site significant because of: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Exceedance of current 45 </a:t>
            </a:r>
            <a:r>
              <a:rPr lang="en-US" dirty="0" err="1" smtClean="0"/>
              <a:t>dBA</a:t>
            </a:r>
            <a:r>
              <a:rPr lang="en-US" dirty="0" smtClean="0"/>
              <a:t> </a:t>
            </a:r>
            <a:r>
              <a:rPr lang="en-US" dirty="0" err="1" smtClean="0"/>
              <a:t>Lmax</a:t>
            </a:r>
            <a:r>
              <a:rPr lang="en-US" dirty="0" smtClean="0"/>
              <a:t> standard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Long duration of construction (30 months)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Construction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4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hangingPunct="0">
              <a:buFont typeface="Wingdings" panose="05000000000000000000" pitchFamily="2" charset="2"/>
              <a:buChar char="Ø"/>
            </a:pPr>
            <a:r>
              <a:rPr lang="en-US" sz="1800" dirty="0" smtClean="0"/>
              <a:t>On-site staging area to minimize </a:t>
            </a:r>
            <a:r>
              <a:rPr lang="en-US" sz="1800" dirty="0"/>
              <a:t>off-site transportation of heavy construction </a:t>
            </a:r>
            <a:r>
              <a:rPr lang="en-US" sz="1800" dirty="0" smtClean="0"/>
              <a:t>equipment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1800" dirty="0" smtClean="0"/>
              <a:t>Use </a:t>
            </a:r>
            <a:r>
              <a:rPr lang="en-US" sz="1800" dirty="0"/>
              <a:t>the newest available power construction equipment with standard recommended noise shielding and muffling </a:t>
            </a:r>
            <a:r>
              <a:rPr lang="en-US" sz="1800" dirty="0" smtClean="0"/>
              <a:t>devices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1800" dirty="0" smtClean="0"/>
              <a:t>Use of electrically-powered tools 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1800" dirty="0" smtClean="0"/>
              <a:t>Use of temporary solid noise attenuation barrier that achieves </a:t>
            </a:r>
            <a:r>
              <a:rPr lang="en-US" sz="1800" dirty="0"/>
              <a:t>the maximum sound attenuation </a:t>
            </a:r>
            <a:r>
              <a:rPr lang="en-US" sz="1800" dirty="0" smtClean="0"/>
              <a:t>feasible</a:t>
            </a:r>
            <a:endParaRPr lang="en-US" sz="1800" dirty="0"/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1800" dirty="0" smtClean="0"/>
              <a:t>Operation of equipment </a:t>
            </a:r>
            <a:r>
              <a:rPr lang="en-US" sz="1800" dirty="0"/>
              <a:t>with closed engine doors and </a:t>
            </a:r>
            <a:r>
              <a:rPr lang="en-US" sz="1800" dirty="0" smtClean="0"/>
              <a:t>mufflers </a:t>
            </a:r>
            <a:r>
              <a:rPr lang="en-US" sz="1800" dirty="0"/>
              <a:t>consistent with manufacturers’ </a:t>
            </a:r>
            <a:r>
              <a:rPr lang="en-US" sz="1800" dirty="0" smtClean="0"/>
              <a:t>standards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1800" dirty="0" smtClean="0"/>
              <a:t>Non-automated </a:t>
            </a:r>
            <a:r>
              <a:rPr lang="en-US" sz="1800" dirty="0"/>
              <a:t>telephone number for local residents and employees to call to submit complaints associated with construction </a:t>
            </a:r>
            <a:r>
              <a:rPr lang="en-US" sz="1800" dirty="0" smtClean="0"/>
              <a:t>noise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1800" dirty="0" smtClean="0"/>
              <a:t>Scheduling of construction </a:t>
            </a:r>
            <a:r>
              <a:rPr lang="en-US" sz="1800" dirty="0"/>
              <a:t>activities </a:t>
            </a:r>
            <a:r>
              <a:rPr lang="en-US" sz="1800" dirty="0" smtClean="0"/>
              <a:t>to </a:t>
            </a:r>
            <a:r>
              <a:rPr lang="en-US" sz="1800" dirty="0"/>
              <a:t>avoid operating several pieces of equipment </a:t>
            </a:r>
            <a:r>
              <a:rPr lang="en-US" sz="1800" dirty="0" smtClean="0"/>
              <a:t>simultaneously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Noise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Significant impacts 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SR 1/30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SR </a:t>
            </a:r>
            <a:r>
              <a:rPr lang="en-US" dirty="0"/>
              <a:t>1/Keats </a:t>
            </a:r>
            <a:r>
              <a:rPr lang="en-US" dirty="0" smtClean="0"/>
              <a:t>Street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SR </a:t>
            </a:r>
            <a:r>
              <a:rPr lang="en-US" dirty="0"/>
              <a:t>1/Tennyson </a:t>
            </a:r>
            <a:r>
              <a:rPr lang="en-US" dirty="0" smtClean="0"/>
              <a:t>Street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Greatest impacts during excavation (24 months)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Truck staging in front of construction sites limited to off-peak traffic hours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Further mitigation beyond standard construction management not available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Construction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9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836410"/>
              </p:ext>
            </p:extLst>
          </p:nvPr>
        </p:nvGraphicFramePr>
        <p:xfrm>
          <a:off x="228598" y="228601"/>
          <a:ext cx="8763005" cy="6255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496"/>
                <a:gridCol w="710070"/>
                <a:gridCol w="710070"/>
                <a:gridCol w="656367"/>
                <a:gridCol w="716038"/>
                <a:gridCol w="716038"/>
                <a:gridCol w="622557"/>
                <a:gridCol w="651728"/>
                <a:gridCol w="651728"/>
                <a:gridCol w="596696"/>
                <a:gridCol w="656367"/>
                <a:gridCol w="656367"/>
                <a:gridCol w="575483"/>
              </a:tblGrid>
              <a:tr h="1437072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6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Intersection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Combined Project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(all three components)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Hermosa Beach Only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305 S. Sepulveda Only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330 S. Sepulveda Only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Hermosa Beach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Manhattan Beach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Caltrans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Hermosa Beach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Manhattan Beach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Caltrans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Hermosa Beach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Manhattan Beach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Caltrans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Hermosa Beach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Manhattan Beach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Caltrans Criteria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</a:tr>
              <a:tr h="450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 SR 1 / Manhattan Beach Blvd.</a:t>
                      </a:r>
                      <a:endParaRPr lang="en-US" sz="8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</a:tr>
              <a:tr h="5852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12. SR 1 / Duncan Ave.-Duncan Dr.</a:t>
                      </a:r>
                      <a:endParaRPr lang="en-US" sz="8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</a:tr>
              <a:tr h="7198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13. SR 1 / Longfellow Ave. – Longfellow Dr.</a:t>
                      </a:r>
                      <a:endParaRPr lang="en-US" sz="8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</a:tr>
              <a:tr h="3159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14. SR 1 / 30th St.</a:t>
                      </a:r>
                      <a:endParaRPr lang="en-US" sz="8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</a:tr>
              <a:tr h="3159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15. SR 1 / Keats St.</a:t>
                      </a:r>
                      <a:endParaRPr lang="en-US" sz="8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</a:tr>
              <a:tr h="3159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16. SR 1 / Tennyson St.</a:t>
                      </a:r>
                      <a:endParaRPr lang="en-US" sz="8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</a:tr>
              <a:tr h="450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17. SR 1 / Gould Ave. – Artesia Blvd.</a:t>
                      </a:r>
                      <a:endParaRPr lang="en-US" sz="8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</a:tr>
              <a:tr h="7198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Total Number of Significant Intersection Impacts</a:t>
                      </a:r>
                      <a:endParaRPr lang="en-US" sz="8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0234" marR="402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2841" marR="42841" marT="16019" marB="16019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Operational Traffic Impacts</a:t>
            </a:r>
            <a:br>
              <a:rPr lang="en-US" dirty="0" smtClean="0"/>
            </a:br>
            <a:r>
              <a:rPr lang="en-US" sz="2200" dirty="0" smtClean="0"/>
              <a:t>(x denotes a significant impact)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554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Disclose the significant environmental effects of proposed actions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Identify ways to avoid or reduce environmental damage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Consider feasible alternatives to proposed actions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Facilitate public participation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CEQA Purposes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620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743199"/>
            <a:ext cx="7408333" cy="365760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Combination of physical improvements and transportation demand management (TDM)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all measures implemented, impacts reduced to less than significant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Traffic signals needed at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SR 1/Duncan Avenue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SR 1/30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SR 1/Keats Street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Caltrans approval needed, but unlikely for all three signals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5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No 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Commercial Retail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Consistent with C-3 &amp; CG zones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185,566 sf of retail development (all three sites)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Reduced Project Size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Option A: Reduce all components by 14%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Option B: Remove coffee shop/reduce Design Center size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8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403859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Commercial Retail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Substantially greater daily and PM peak hour traffic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Potential for significant air quality &amp; GHG </a:t>
            </a:r>
            <a:r>
              <a:rPr lang="en-US" sz="2600" dirty="0" smtClean="0"/>
              <a:t>impacts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Would not meet project objectives related to developing </a:t>
            </a:r>
            <a:r>
              <a:rPr lang="en-US" sz="2600" dirty="0"/>
              <a:t>a </a:t>
            </a:r>
            <a:r>
              <a:rPr lang="en-US" sz="2600" dirty="0" smtClean="0"/>
              <a:t>Design Center, providing sufficient space, or creating new jobs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Reduced </a:t>
            </a:r>
            <a:r>
              <a:rPr lang="en-US" sz="3000" dirty="0" smtClean="0"/>
              <a:t>Project Size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Avoids significant traffic impact at one intersection (SR 1/Longfellow)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Other potentially significant traffic impacts remain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Incremental reduction in other </a:t>
            </a:r>
            <a:r>
              <a:rPr lang="en-US" sz="2600" dirty="0" smtClean="0"/>
              <a:t>impacts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May </a:t>
            </a:r>
            <a:r>
              <a:rPr lang="en-US" sz="2600" dirty="0"/>
              <a:t>not meet </a:t>
            </a:r>
            <a:r>
              <a:rPr lang="en-US" sz="2600" dirty="0" smtClean="0"/>
              <a:t>objectives </a:t>
            </a:r>
            <a:r>
              <a:rPr lang="en-US" sz="2600" dirty="0"/>
              <a:t>related to meeting future space needs and creating jobs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2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Signalization </a:t>
            </a:r>
            <a:r>
              <a:rPr lang="en-US" sz="2200" dirty="0"/>
              <a:t>of SR 1/Keats </a:t>
            </a:r>
            <a:r>
              <a:rPr lang="en-US" sz="2200" dirty="0" smtClean="0"/>
              <a:t>Intersection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Restriction </a:t>
            </a:r>
            <a:r>
              <a:rPr lang="en-US" sz="2200" dirty="0"/>
              <a:t>of Access to SR </a:t>
            </a:r>
            <a:r>
              <a:rPr lang="en-US" sz="2200" dirty="0" smtClean="0"/>
              <a:t>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Ground </a:t>
            </a:r>
            <a:r>
              <a:rPr lang="en-US" sz="2200" dirty="0"/>
              <a:t>Level Parking between </a:t>
            </a:r>
            <a:r>
              <a:rPr lang="en-US" sz="2200" dirty="0" err="1"/>
              <a:t>Skechers</a:t>
            </a:r>
            <a:r>
              <a:rPr lang="en-US" sz="2200" dirty="0"/>
              <a:t> and Residences 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Larger </a:t>
            </a:r>
            <a:r>
              <a:rPr lang="en-US" sz="2200" dirty="0"/>
              <a:t>Setback between </a:t>
            </a:r>
            <a:r>
              <a:rPr lang="en-US" sz="2200" dirty="0" smtClean="0"/>
              <a:t>Hermosa Beach Component and Residences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No 30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</a:t>
            </a:r>
            <a:r>
              <a:rPr lang="en-US" sz="2200" dirty="0" smtClean="0"/>
              <a:t>Street </a:t>
            </a:r>
            <a:r>
              <a:rPr lang="en-US" sz="2200" dirty="0" smtClean="0"/>
              <a:t>Access to </a:t>
            </a:r>
            <a:r>
              <a:rPr lang="en-US" sz="2200" dirty="0"/>
              <a:t>Hermosa Beach </a:t>
            </a:r>
            <a:r>
              <a:rPr lang="en-US" sz="2200" dirty="0" smtClean="0"/>
              <a:t>Parking 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Pedestrian </a:t>
            </a:r>
            <a:r>
              <a:rPr lang="en-US" sz="2200" dirty="0"/>
              <a:t>Bridge Across SR </a:t>
            </a:r>
            <a:r>
              <a:rPr lang="en-US" sz="2200" dirty="0" smtClean="0"/>
              <a:t>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Phasing Construction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Further </a:t>
            </a:r>
            <a:r>
              <a:rPr lang="en-US" sz="2200" dirty="0"/>
              <a:t>Reduced </a:t>
            </a:r>
            <a:r>
              <a:rPr lang="en-US" sz="2200" dirty="0" smtClean="0"/>
              <a:t>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Alternative </a:t>
            </a:r>
            <a:r>
              <a:rPr lang="en-US" sz="2200" dirty="0"/>
              <a:t>Site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38328"/>
            <a:ext cx="85344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Alternatives Considered, but Rejected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97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EIR Schedule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62000" cy="822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2819400"/>
            <a:ext cx="73152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8/15/2017 – End of Draft EIR comment period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August-October 2017 – City/consultant team prepares Final EIR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Responses to comments on Draft EIR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Mitigation Monitoring Plan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November 2017 – January 2018 - Hearings on Final EIR and project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924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62000" cy="82296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CEQA Environmental Review Process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0" y="2782712"/>
            <a:ext cx="5715000" cy="3618088"/>
            <a:chOff x="381000" y="2142566"/>
            <a:chExt cx="4572001" cy="461189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Freeform 6"/>
            <p:cNvSpPr/>
            <p:nvPr/>
          </p:nvSpPr>
          <p:spPr>
            <a:xfrm>
              <a:off x="381000" y="6299551"/>
              <a:ext cx="4572000" cy="454911"/>
            </a:xfrm>
            <a:custGeom>
              <a:avLst/>
              <a:gdLst>
                <a:gd name="connsiteX0" fmla="*/ 0 w 4572000"/>
                <a:gd name="connsiteY0" fmla="*/ 0 h 454911"/>
                <a:gd name="connsiteX1" fmla="*/ 4572000 w 4572000"/>
                <a:gd name="connsiteY1" fmla="*/ 0 h 454911"/>
                <a:gd name="connsiteX2" fmla="*/ 4572000 w 4572000"/>
                <a:gd name="connsiteY2" fmla="*/ 454911 h 454911"/>
                <a:gd name="connsiteX3" fmla="*/ 0 w 4572000"/>
                <a:gd name="connsiteY3" fmla="*/ 454911 h 454911"/>
                <a:gd name="connsiteX4" fmla="*/ 0 w 4572000"/>
                <a:gd name="connsiteY4" fmla="*/ 0 h 45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0" h="454911">
                  <a:moveTo>
                    <a:pt x="0" y="0"/>
                  </a:moveTo>
                  <a:lnTo>
                    <a:pt x="4572000" y="0"/>
                  </a:lnTo>
                  <a:lnTo>
                    <a:pt x="4572000" y="454911"/>
                  </a:lnTo>
                  <a:lnTo>
                    <a:pt x="0" y="45491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City makes a decision on the project</a:t>
              </a:r>
              <a:endParaRPr lang="en-US" sz="2000" kern="1200" dirty="0"/>
            </a:p>
          </p:txBody>
        </p:sp>
        <p:sp>
          <p:nvSpPr>
            <p:cNvPr id="8" name="Freeform 7"/>
            <p:cNvSpPr/>
            <p:nvPr/>
          </p:nvSpPr>
          <p:spPr>
            <a:xfrm rot="21600000">
              <a:off x="381000" y="5606719"/>
              <a:ext cx="4572001" cy="699655"/>
            </a:xfrm>
            <a:custGeom>
              <a:avLst/>
              <a:gdLst>
                <a:gd name="connsiteX0" fmla="*/ 0 w 4572000"/>
                <a:gd name="connsiteY0" fmla="*/ 245040 h 699654"/>
                <a:gd name="connsiteX1" fmla="*/ 2198543 w 4572000"/>
                <a:gd name="connsiteY1" fmla="*/ 245040 h 699654"/>
                <a:gd name="connsiteX2" fmla="*/ 2198543 w 4572000"/>
                <a:gd name="connsiteY2" fmla="*/ 174914 h 699654"/>
                <a:gd name="connsiteX3" fmla="*/ 2111087 w 4572000"/>
                <a:gd name="connsiteY3" fmla="*/ 174914 h 699654"/>
                <a:gd name="connsiteX4" fmla="*/ 2286000 w 4572000"/>
                <a:gd name="connsiteY4" fmla="*/ 0 h 699654"/>
                <a:gd name="connsiteX5" fmla="*/ 2460914 w 4572000"/>
                <a:gd name="connsiteY5" fmla="*/ 174914 h 699654"/>
                <a:gd name="connsiteX6" fmla="*/ 2373457 w 4572000"/>
                <a:gd name="connsiteY6" fmla="*/ 174914 h 699654"/>
                <a:gd name="connsiteX7" fmla="*/ 2373457 w 4572000"/>
                <a:gd name="connsiteY7" fmla="*/ 245040 h 699654"/>
                <a:gd name="connsiteX8" fmla="*/ 4572000 w 4572000"/>
                <a:gd name="connsiteY8" fmla="*/ 245040 h 699654"/>
                <a:gd name="connsiteX9" fmla="*/ 4572000 w 4572000"/>
                <a:gd name="connsiteY9" fmla="*/ 699654 h 699654"/>
                <a:gd name="connsiteX10" fmla="*/ 0 w 4572000"/>
                <a:gd name="connsiteY10" fmla="*/ 699654 h 699654"/>
                <a:gd name="connsiteX11" fmla="*/ 0 w 4572000"/>
                <a:gd name="connsiteY11" fmla="*/ 245040 h 69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2000" h="699654">
                  <a:moveTo>
                    <a:pt x="4572000" y="454614"/>
                  </a:moveTo>
                  <a:lnTo>
                    <a:pt x="2373457" y="454614"/>
                  </a:lnTo>
                  <a:lnTo>
                    <a:pt x="2373457" y="524740"/>
                  </a:lnTo>
                  <a:lnTo>
                    <a:pt x="2460913" y="524740"/>
                  </a:lnTo>
                  <a:lnTo>
                    <a:pt x="2286000" y="699653"/>
                  </a:lnTo>
                  <a:lnTo>
                    <a:pt x="2111086" y="524740"/>
                  </a:lnTo>
                  <a:lnTo>
                    <a:pt x="2198543" y="524740"/>
                  </a:lnTo>
                  <a:lnTo>
                    <a:pt x="2198543" y="454614"/>
                  </a:lnTo>
                  <a:lnTo>
                    <a:pt x="0" y="454614"/>
                  </a:lnTo>
                  <a:lnTo>
                    <a:pt x="0" y="1"/>
                  </a:lnTo>
                  <a:lnTo>
                    <a:pt x="4572000" y="1"/>
                  </a:lnTo>
                  <a:lnTo>
                    <a:pt x="4572000" y="45461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65260"/>
                <a:satOff val="-8059"/>
                <a:lumOff val="2661"/>
                <a:alphaOff val="0"/>
              </a:schemeClr>
            </a:fillRef>
            <a:effectRef idx="0">
              <a:schemeClr val="accent4">
                <a:hueOff val="265260"/>
                <a:satOff val="-8059"/>
                <a:lumOff val="26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1" tIns="113793" rIns="113793" bIns="35883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City prepares Findings</a:t>
              </a:r>
              <a:endParaRPr lang="en-US" sz="2000" kern="1200" dirty="0"/>
            </a:p>
          </p:txBody>
        </p:sp>
        <p:sp>
          <p:nvSpPr>
            <p:cNvPr id="9" name="Freeform 8"/>
            <p:cNvSpPr/>
            <p:nvPr/>
          </p:nvSpPr>
          <p:spPr>
            <a:xfrm rot="21600000">
              <a:off x="381000" y="4913889"/>
              <a:ext cx="4572001" cy="699655"/>
            </a:xfrm>
            <a:custGeom>
              <a:avLst/>
              <a:gdLst>
                <a:gd name="connsiteX0" fmla="*/ 0 w 4572000"/>
                <a:gd name="connsiteY0" fmla="*/ 245040 h 699654"/>
                <a:gd name="connsiteX1" fmla="*/ 2198543 w 4572000"/>
                <a:gd name="connsiteY1" fmla="*/ 245040 h 699654"/>
                <a:gd name="connsiteX2" fmla="*/ 2198543 w 4572000"/>
                <a:gd name="connsiteY2" fmla="*/ 174914 h 699654"/>
                <a:gd name="connsiteX3" fmla="*/ 2111087 w 4572000"/>
                <a:gd name="connsiteY3" fmla="*/ 174914 h 699654"/>
                <a:gd name="connsiteX4" fmla="*/ 2286000 w 4572000"/>
                <a:gd name="connsiteY4" fmla="*/ 0 h 699654"/>
                <a:gd name="connsiteX5" fmla="*/ 2460914 w 4572000"/>
                <a:gd name="connsiteY5" fmla="*/ 174914 h 699654"/>
                <a:gd name="connsiteX6" fmla="*/ 2373457 w 4572000"/>
                <a:gd name="connsiteY6" fmla="*/ 174914 h 699654"/>
                <a:gd name="connsiteX7" fmla="*/ 2373457 w 4572000"/>
                <a:gd name="connsiteY7" fmla="*/ 245040 h 699654"/>
                <a:gd name="connsiteX8" fmla="*/ 4572000 w 4572000"/>
                <a:gd name="connsiteY8" fmla="*/ 245040 h 699654"/>
                <a:gd name="connsiteX9" fmla="*/ 4572000 w 4572000"/>
                <a:gd name="connsiteY9" fmla="*/ 699654 h 699654"/>
                <a:gd name="connsiteX10" fmla="*/ 0 w 4572000"/>
                <a:gd name="connsiteY10" fmla="*/ 699654 h 699654"/>
                <a:gd name="connsiteX11" fmla="*/ 0 w 4572000"/>
                <a:gd name="connsiteY11" fmla="*/ 245040 h 69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2000" h="699654">
                  <a:moveTo>
                    <a:pt x="4572000" y="454614"/>
                  </a:moveTo>
                  <a:lnTo>
                    <a:pt x="2373457" y="454614"/>
                  </a:lnTo>
                  <a:lnTo>
                    <a:pt x="2373457" y="524740"/>
                  </a:lnTo>
                  <a:lnTo>
                    <a:pt x="2460913" y="524740"/>
                  </a:lnTo>
                  <a:lnTo>
                    <a:pt x="2286000" y="699653"/>
                  </a:lnTo>
                  <a:lnTo>
                    <a:pt x="2111086" y="524740"/>
                  </a:lnTo>
                  <a:lnTo>
                    <a:pt x="2198543" y="524740"/>
                  </a:lnTo>
                  <a:lnTo>
                    <a:pt x="2198543" y="454614"/>
                  </a:lnTo>
                  <a:lnTo>
                    <a:pt x="0" y="454614"/>
                  </a:lnTo>
                  <a:lnTo>
                    <a:pt x="0" y="1"/>
                  </a:lnTo>
                  <a:lnTo>
                    <a:pt x="4572000" y="1"/>
                  </a:lnTo>
                  <a:lnTo>
                    <a:pt x="4572000" y="45461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30521"/>
                <a:satOff val="-16117"/>
                <a:lumOff val="5322"/>
                <a:alphaOff val="0"/>
              </a:schemeClr>
            </a:fillRef>
            <a:effectRef idx="0">
              <a:schemeClr val="accent4">
                <a:hueOff val="530521"/>
                <a:satOff val="-16117"/>
                <a:lumOff val="53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1" tIns="113793" rIns="113793" bIns="35883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City prepares Final EIR </a:t>
              </a:r>
              <a:endParaRPr lang="en-US" sz="2000" kern="1200" dirty="0"/>
            </a:p>
          </p:txBody>
        </p:sp>
        <p:sp>
          <p:nvSpPr>
            <p:cNvPr id="10" name="Freeform 9"/>
            <p:cNvSpPr/>
            <p:nvPr/>
          </p:nvSpPr>
          <p:spPr>
            <a:xfrm rot="21600000">
              <a:off x="381000" y="4221058"/>
              <a:ext cx="4572000" cy="699655"/>
            </a:xfrm>
            <a:custGeom>
              <a:avLst/>
              <a:gdLst>
                <a:gd name="connsiteX0" fmla="*/ 0 w 4572000"/>
                <a:gd name="connsiteY0" fmla="*/ 245040 h 699654"/>
                <a:gd name="connsiteX1" fmla="*/ 2198543 w 4572000"/>
                <a:gd name="connsiteY1" fmla="*/ 245040 h 699654"/>
                <a:gd name="connsiteX2" fmla="*/ 2198543 w 4572000"/>
                <a:gd name="connsiteY2" fmla="*/ 174914 h 699654"/>
                <a:gd name="connsiteX3" fmla="*/ 2111087 w 4572000"/>
                <a:gd name="connsiteY3" fmla="*/ 174914 h 699654"/>
                <a:gd name="connsiteX4" fmla="*/ 2286000 w 4572000"/>
                <a:gd name="connsiteY4" fmla="*/ 0 h 699654"/>
                <a:gd name="connsiteX5" fmla="*/ 2460914 w 4572000"/>
                <a:gd name="connsiteY5" fmla="*/ 174914 h 699654"/>
                <a:gd name="connsiteX6" fmla="*/ 2373457 w 4572000"/>
                <a:gd name="connsiteY6" fmla="*/ 174914 h 699654"/>
                <a:gd name="connsiteX7" fmla="*/ 2373457 w 4572000"/>
                <a:gd name="connsiteY7" fmla="*/ 245040 h 699654"/>
                <a:gd name="connsiteX8" fmla="*/ 4572000 w 4572000"/>
                <a:gd name="connsiteY8" fmla="*/ 245040 h 699654"/>
                <a:gd name="connsiteX9" fmla="*/ 4572000 w 4572000"/>
                <a:gd name="connsiteY9" fmla="*/ 699654 h 699654"/>
                <a:gd name="connsiteX10" fmla="*/ 0 w 4572000"/>
                <a:gd name="connsiteY10" fmla="*/ 699654 h 699654"/>
                <a:gd name="connsiteX11" fmla="*/ 0 w 4572000"/>
                <a:gd name="connsiteY11" fmla="*/ 245040 h 69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2000" h="699654">
                  <a:moveTo>
                    <a:pt x="4572000" y="454614"/>
                  </a:moveTo>
                  <a:lnTo>
                    <a:pt x="2373457" y="454614"/>
                  </a:lnTo>
                  <a:lnTo>
                    <a:pt x="2373457" y="524740"/>
                  </a:lnTo>
                  <a:lnTo>
                    <a:pt x="2460913" y="524740"/>
                  </a:lnTo>
                  <a:lnTo>
                    <a:pt x="2286000" y="699653"/>
                  </a:lnTo>
                  <a:lnTo>
                    <a:pt x="2111086" y="524740"/>
                  </a:lnTo>
                  <a:lnTo>
                    <a:pt x="2198543" y="524740"/>
                  </a:lnTo>
                  <a:lnTo>
                    <a:pt x="2198543" y="454614"/>
                  </a:lnTo>
                  <a:lnTo>
                    <a:pt x="0" y="454614"/>
                  </a:lnTo>
                  <a:lnTo>
                    <a:pt x="0" y="1"/>
                  </a:lnTo>
                  <a:lnTo>
                    <a:pt x="4572000" y="1"/>
                  </a:lnTo>
                  <a:lnTo>
                    <a:pt x="4572000" y="45461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95781"/>
                <a:satOff val="-24176"/>
                <a:lumOff val="7983"/>
                <a:alphaOff val="0"/>
              </a:schemeClr>
            </a:fillRef>
            <a:effectRef idx="0">
              <a:schemeClr val="accent4">
                <a:hueOff val="795781"/>
                <a:satOff val="-24176"/>
                <a:lumOff val="79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3" rIns="113792" bIns="35883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Public Review Period </a:t>
              </a:r>
              <a:r>
                <a:rPr lang="en-US" sz="2000" kern="1200" dirty="0" smtClean="0"/>
                <a:t>(60 days)</a:t>
              </a:r>
              <a:endParaRPr lang="en-US" sz="2000" kern="1200" dirty="0"/>
            </a:p>
          </p:txBody>
        </p:sp>
        <p:sp>
          <p:nvSpPr>
            <p:cNvPr id="11" name="Freeform 10"/>
            <p:cNvSpPr/>
            <p:nvPr/>
          </p:nvSpPr>
          <p:spPr>
            <a:xfrm rot="21600000">
              <a:off x="381000" y="3528227"/>
              <a:ext cx="4572000" cy="699655"/>
            </a:xfrm>
            <a:custGeom>
              <a:avLst/>
              <a:gdLst>
                <a:gd name="connsiteX0" fmla="*/ 0 w 4572000"/>
                <a:gd name="connsiteY0" fmla="*/ 245040 h 699654"/>
                <a:gd name="connsiteX1" fmla="*/ 2198543 w 4572000"/>
                <a:gd name="connsiteY1" fmla="*/ 245040 h 699654"/>
                <a:gd name="connsiteX2" fmla="*/ 2198543 w 4572000"/>
                <a:gd name="connsiteY2" fmla="*/ 174914 h 699654"/>
                <a:gd name="connsiteX3" fmla="*/ 2111087 w 4572000"/>
                <a:gd name="connsiteY3" fmla="*/ 174914 h 699654"/>
                <a:gd name="connsiteX4" fmla="*/ 2286000 w 4572000"/>
                <a:gd name="connsiteY4" fmla="*/ 0 h 699654"/>
                <a:gd name="connsiteX5" fmla="*/ 2460914 w 4572000"/>
                <a:gd name="connsiteY5" fmla="*/ 174914 h 699654"/>
                <a:gd name="connsiteX6" fmla="*/ 2373457 w 4572000"/>
                <a:gd name="connsiteY6" fmla="*/ 174914 h 699654"/>
                <a:gd name="connsiteX7" fmla="*/ 2373457 w 4572000"/>
                <a:gd name="connsiteY7" fmla="*/ 245040 h 699654"/>
                <a:gd name="connsiteX8" fmla="*/ 4572000 w 4572000"/>
                <a:gd name="connsiteY8" fmla="*/ 245040 h 699654"/>
                <a:gd name="connsiteX9" fmla="*/ 4572000 w 4572000"/>
                <a:gd name="connsiteY9" fmla="*/ 699654 h 699654"/>
                <a:gd name="connsiteX10" fmla="*/ 0 w 4572000"/>
                <a:gd name="connsiteY10" fmla="*/ 699654 h 699654"/>
                <a:gd name="connsiteX11" fmla="*/ 0 w 4572000"/>
                <a:gd name="connsiteY11" fmla="*/ 245040 h 69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2000" h="699654">
                  <a:moveTo>
                    <a:pt x="4572000" y="454614"/>
                  </a:moveTo>
                  <a:lnTo>
                    <a:pt x="2373457" y="454614"/>
                  </a:lnTo>
                  <a:lnTo>
                    <a:pt x="2373457" y="524740"/>
                  </a:lnTo>
                  <a:lnTo>
                    <a:pt x="2460913" y="524740"/>
                  </a:lnTo>
                  <a:lnTo>
                    <a:pt x="2286000" y="699653"/>
                  </a:lnTo>
                  <a:lnTo>
                    <a:pt x="2111086" y="524740"/>
                  </a:lnTo>
                  <a:lnTo>
                    <a:pt x="2198543" y="524740"/>
                  </a:lnTo>
                  <a:lnTo>
                    <a:pt x="2198543" y="454614"/>
                  </a:lnTo>
                  <a:lnTo>
                    <a:pt x="0" y="454614"/>
                  </a:lnTo>
                  <a:lnTo>
                    <a:pt x="0" y="1"/>
                  </a:lnTo>
                  <a:lnTo>
                    <a:pt x="4572000" y="1"/>
                  </a:lnTo>
                  <a:lnTo>
                    <a:pt x="4572000" y="45461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61042"/>
                <a:satOff val="-32234"/>
                <a:lumOff val="10645"/>
                <a:alphaOff val="0"/>
              </a:schemeClr>
            </a:fillRef>
            <a:effectRef idx="0">
              <a:schemeClr val="accent4">
                <a:hueOff val="1061042"/>
                <a:satOff val="-32234"/>
                <a:lumOff val="106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1" tIns="113793" rIns="113792" bIns="35883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City files Notice of Completion</a:t>
              </a:r>
              <a:endParaRPr lang="en-US" sz="2000" kern="1200" dirty="0"/>
            </a:p>
          </p:txBody>
        </p:sp>
        <p:sp>
          <p:nvSpPr>
            <p:cNvPr id="12" name="Freeform 11"/>
            <p:cNvSpPr/>
            <p:nvPr/>
          </p:nvSpPr>
          <p:spPr>
            <a:xfrm rot="21600000">
              <a:off x="381000" y="2835397"/>
              <a:ext cx="4572000" cy="699655"/>
            </a:xfrm>
            <a:custGeom>
              <a:avLst/>
              <a:gdLst>
                <a:gd name="connsiteX0" fmla="*/ 0 w 4572000"/>
                <a:gd name="connsiteY0" fmla="*/ 245040 h 699654"/>
                <a:gd name="connsiteX1" fmla="*/ 2198543 w 4572000"/>
                <a:gd name="connsiteY1" fmla="*/ 245040 h 699654"/>
                <a:gd name="connsiteX2" fmla="*/ 2198543 w 4572000"/>
                <a:gd name="connsiteY2" fmla="*/ 174914 h 699654"/>
                <a:gd name="connsiteX3" fmla="*/ 2111087 w 4572000"/>
                <a:gd name="connsiteY3" fmla="*/ 174914 h 699654"/>
                <a:gd name="connsiteX4" fmla="*/ 2286000 w 4572000"/>
                <a:gd name="connsiteY4" fmla="*/ 0 h 699654"/>
                <a:gd name="connsiteX5" fmla="*/ 2460914 w 4572000"/>
                <a:gd name="connsiteY5" fmla="*/ 174914 h 699654"/>
                <a:gd name="connsiteX6" fmla="*/ 2373457 w 4572000"/>
                <a:gd name="connsiteY6" fmla="*/ 174914 h 699654"/>
                <a:gd name="connsiteX7" fmla="*/ 2373457 w 4572000"/>
                <a:gd name="connsiteY7" fmla="*/ 245040 h 699654"/>
                <a:gd name="connsiteX8" fmla="*/ 4572000 w 4572000"/>
                <a:gd name="connsiteY8" fmla="*/ 245040 h 699654"/>
                <a:gd name="connsiteX9" fmla="*/ 4572000 w 4572000"/>
                <a:gd name="connsiteY9" fmla="*/ 699654 h 699654"/>
                <a:gd name="connsiteX10" fmla="*/ 0 w 4572000"/>
                <a:gd name="connsiteY10" fmla="*/ 699654 h 699654"/>
                <a:gd name="connsiteX11" fmla="*/ 0 w 4572000"/>
                <a:gd name="connsiteY11" fmla="*/ 245040 h 69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2000" h="699654">
                  <a:moveTo>
                    <a:pt x="4572000" y="454614"/>
                  </a:moveTo>
                  <a:lnTo>
                    <a:pt x="2373457" y="454614"/>
                  </a:lnTo>
                  <a:lnTo>
                    <a:pt x="2373457" y="524740"/>
                  </a:lnTo>
                  <a:lnTo>
                    <a:pt x="2460913" y="524740"/>
                  </a:lnTo>
                  <a:lnTo>
                    <a:pt x="2286000" y="699653"/>
                  </a:lnTo>
                  <a:lnTo>
                    <a:pt x="2111086" y="524740"/>
                  </a:lnTo>
                  <a:lnTo>
                    <a:pt x="2198543" y="524740"/>
                  </a:lnTo>
                  <a:lnTo>
                    <a:pt x="2198543" y="454614"/>
                  </a:lnTo>
                  <a:lnTo>
                    <a:pt x="0" y="454614"/>
                  </a:lnTo>
                  <a:lnTo>
                    <a:pt x="0" y="1"/>
                  </a:lnTo>
                  <a:lnTo>
                    <a:pt x="4572000" y="1"/>
                  </a:lnTo>
                  <a:lnTo>
                    <a:pt x="4572000" y="45461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326302"/>
                <a:satOff val="-40293"/>
                <a:lumOff val="13306"/>
                <a:alphaOff val="0"/>
              </a:schemeClr>
            </a:fillRef>
            <a:effectRef idx="0">
              <a:schemeClr val="accent4">
                <a:hueOff val="1326302"/>
                <a:satOff val="-40293"/>
                <a:lumOff val="133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1" tIns="113793" rIns="113792" bIns="35883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City prepares Draft EIR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1001" y="2142566"/>
              <a:ext cx="4572000" cy="699656"/>
            </a:xfrm>
            <a:custGeom>
              <a:avLst/>
              <a:gdLst>
                <a:gd name="connsiteX0" fmla="*/ 0 w 4572000"/>
                <a:gd name="connsiteY0" fmla="*/ 245040 h 699654"/>
                <a:gd name="connsiteX1" fmla="*/ 2198543 w 4572000"/>
                <a:gd name="connsiteY1" fmla="*/ 245040 h 699654"/>
                <a:gd name="connsiteX2" fmla="*/ 2198543 w 4572000"/>
                <a:gd name="connsiteY2" fmla="*/ 174914 h 699654"/>
                <a:gd name="connsiteX3" fmla="*/ 2111087 w 4572000"/>
                <a:gd name="connsiteY3" fmla="*/ 174914 h 699654"/>
                <a:gd name="connsiteX4" fmla="*/ 2286000 w 4572000"/>
                <a:gd name="connsiteY4" fmla="*/ 0 h 699654"/>
                <a:gd name="connsiteX5" fmla="*/ 2460914 w 4572000"/>
                <a:gd name="connsiteY5" fmla="*/ 174914 h 699654"/>
                <a:gd name="connsiteX6" fmla="*/ 2373457 w 4572000"/>
                <a:gd name="connsiteY6" fmla="*/ 174914 h 699654"/>
                <a:gd name="connsiteX7" fmla="*/ 2373457 w 4572000"/>
                <a:gd name="connsiteY7" fmla="*/ 245040 h 699654"/>
                <a:gd name="connsiteX8" fmla="*/ 4572000 w 4572000"/>
                <a:gd name="connsiteY8" fmla="*/ 245040 h 699654"/>
                <a:gd name="connsiteX9" fmla="*/ 4572000 w 4572000"/>
                <a:gd name="connsiteY9" fmla="*/ 699654 h 699654"/>
                <a:gd name="connsiteX10" fmla="*/ 0 w 4572000"/>
                <a:gd name="connsiteY10" fmla="*/ 699654 h 699654"/>
                <a:gd name="connsiteX11" fmla="*/ 0 w 4572000"/>
                <a:gd name="connsiteY11" fmla="*/ 245040 h 69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2000" h="699654">
                  <a:moveTo>
                    <a:pt x="4572000" y="454614"/>
                  </a:moveTo>
                  <a:lnTo>
                    <a:pt x="2373457" y="454614"/>
                  </a:lnTo>
                  <a:lnTo>
                    <a:pt x="2373457" y="524740"/>
                  </a:lnTo>
                  <a:lnTo>
                    <a:pt x="2460913" y="524740"/>
                  </a:lnTo>
                  <a:lnTo>
                    <a:pt x="2286000" y="699653"/>
                  </a:lnTo>
                  <a:lnTo>
                    <a:pt x="2111086" y="524740"/>
                  </a:lnTo>
                  <a:lnTo>
                    <a:pt x="2198543" y="524740"/>
                  </a:lnTo>
                  <a:lnTo>
                    <a:pt x="2198543" y="454614"/>
                  </a:lnTo>
                  <a:lnTo>
                    <a:pt x="0" y="454614"/>
                  </a:lnTo>
                  <a:lnTo>
                    <a:pt x="0" y="1"/>
                  </a:lnTo>
                  <a:lnTo>
                    <a:pt x="4572000" y="1"/>
                  </a:lnTo>
                  <a:lnTo>
                    <a:pt x="4572000" y="45461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591563"/>
                <a:satOff val="-48351"/>
                <a:lumOff val="15967"/>
                <a:alphaOff val="0"/>
              </a:schemeClr>
            </a:fillRef>
            <a:effectRef idx="0">
              <a:schemeClr val="accent4">
                <a:hueOff val="1591563"/>
                <a:satOff val="-48351"/>
                <a:lumOff val="1596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3" rIns="113792" bIns="35883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City circulates Notice of Preparation (30 days)</a:t>
              </a:r>
              <a:endParaRPr lang="en-US" sz="2000" kern="1200" dirty="0"/>
            </a:p>
          </p:txBody>
        </p:sp>
      </p:grpSp>
      <p:sp>
        <p:nvSpPr>
          <p:cNvPr id="17" name="Line Callout 1 16"/>
          <p:cNvSpPr/>
          <p:nvPr/>
        </p:nvSpPr>
        <p:spPr>
          <a:xfrm>
            <a:off x="7704083" y="3875134"/>
            <a:ext cx="1219200" cy="609601"/>
          </a:xfrm>
          <a:prstGeom prst="borderCallout1">
            <a:avLst>
              <a:gd name="adj1" fmla="val 46467"/>
              <a:gd name="adj2" fmla="val -181"/>
              <a:gd name="adj3" fmla="val 112500"/>
              <a:gd name="adj4" fmla="val -383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are here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620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/>
          <a:lstStyle/>
          <a:p>
            <a:r>
              <a:rPr lang="en-US" dirty="0" smtClean="0"/>
              <a:t>Hermosa Beach Site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62000" cy="8229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124200"/>
            <a:ext cx="7543800" cy="300228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2851, 2901, 3001, &amp; 3125 Pacific Coast Highway 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Currently developed with new and used auto sales &amp; repair facilities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All buildings currently vacant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/>
          <a:lstStyle/>
          <a:p>
            <a:r>
              <a:rPr lang="en-US" dirty="0" smtClean="0"/>
              <a:t>Manhattan Beach Sites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62000" cy="8229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7529" y="2806700"/>
            <a:ext cx="7543800" cy="338328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>
                <a:solidFill>
                  <a:schemeClr val="tx1"/>
                </a:solidFill>
              </a:rPr>
              <a:t>305</a:t>
            </a:r>
            <a:r>
              <a:rPr lang="fr-FR" sz="2600" dirty="0">
                <a:solidFill>
                  <a:schemeClr val="tx1"/>
                </a:solidFill>
              </a:rPr>
              <a:t>, 309, 317 S. </a:t>
            </a:r>
            <a:r>
              <a:rPr lang="fr-FR" sz="2600" dirty="0" err="1">
                <a:solidFill>
                  <a:schemeClr val="tx1"/>
                </a:solidFill>
              </a:rPr>
              <a:t>Sepulveda</a:t>
            </a:r>
            <a:r>
              <a:rPr lang="fr-FR" sz="2600" dirty="0">
                <a:solidFill>
                  <a:schemeClr val="tx1"/>
                </a:solidFill>
              </a:rPr>
              <a:t> Boulevard; </a:t>
            </a:r>
            <a:r>
              <a:rPr lang="fr-FR" sz="2600" dirty="0" smtClean="0">
                <a:solidFill>
                  <a:schemeClr val="tx1"/>
                </a:solidFill>
              </a:rPr>
              <a:t>1050 </a:t>
            </a:r>
            <a:r>
              <a:rPr lang="fr-FR" sz="2600" dirty="0">
                <a:solidFill>
                  <a:schemeClr val="tx1"/>
                </a:solidFill>
              </a:rPr>
              <a:t>Duncan </a:t>
            </a:r>
            <a:r>
              <a:rPr lang="fr-FR" sz="2600" dirty="0" smtClean="0">
                <a:solidFill>
                  <a:schemeClr val="tx1"/>
                </a:solidFill>
              </a:rPr>
              <a:t>Avenue (</a:t>
            </a:r>
            <a:r>
              <a:rPr lang="fr-FR" sz="2600" dirty="0" err="1" smtClean="0">
                <a:solidFill>
                  <a:schemeClr val="tx1"/>
                </a:solidFill>
              </a:rPr>
              <a:t>west</a:t>
            </a:r>
            <a:r>
              <a:rPr lang="fr-FR" sz="2600" dirty="0" smtClean="0"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</a:rPr>
              <a:t>side</a:t>
            </a:r>
            <a:r>
              <a:rPr lang="fr-FR" sz="2600" dirty="0" smtClean="0">
                <a:solidFill>
                  <a:schemeClr val="tx1"/>
                </a:solidFill>
              </a:rPr>
              <a:t> of </a:t>
            </a:r>
            <a:r>
              <a:rPr lang="fr-FR" sz="2600" dirty="0" err="1" smtClean="0">
                <a:solidFill>
                  <a:schemeClr val="tx1"/>
                </a:solidFill>
              </a:rPr>
              <a:t>Sepulveda</a:t>
            </a:r>
            <a:r>
              <a:rPr lang="fr-FR" sz="2600" dirty="0" smtClean="0">
                <a:solidFill>
                  <a:schemeClr val="tx1"/>
                </a:solidFill>
              </a:rPr>
              <a:t>)</a:t>
            </a:r>
            <a:endParaRPr lang="fr-FR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Currently developed with small commercial buildings; other buildings recently demolished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330 S. Sepulveda Boulevard (east side of Sepulveda)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Currently vacant; former car wash demolished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2514598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Calibri" pitchFamily="34" charset="0"/>
              </a:rPr>
              <a:t>Development Sites and Surrounding Land Uses</a:t>
            </a:r>
            <a:endParaRPr lang="en-US" sz="2800" dirty="0"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62000" cy="822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7947"/>
            <a:ext cx="4703398" cy="62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Hermosa Beach Component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37668"/>
              </p:ext>
            </p:extLst>
          </p:nvPr>
        </p:nvGraphicFramePr>
        <p:xfrm>
          <a:off x="304800" y="2667000"/>
          <a:ext cx="8610600" cy="3971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160"/>
                <a:gridCol w="6314440"/>
              </a:tblGrid>
              <a:tr h="407727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Project</a:t>
                      </a:r>
                      <a:r>
                        <a:rPr lang="en-US" sz="2000" baseline="0" dirty="0" smtClean="0">
                          <a:effectLst/>
                        </a:rPr>
                        <a:t> Component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>
                          <a:effectLst/>
                        </a:rPr>
                        <a:t>Details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</a:tr>
              <a:tr h="1644502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Design Center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100,296  square feet of building area</a:t>
                      </a:r>
                    </a:p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 of 30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Street</a:t>
                      </a:r>
                    </a:p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35-40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showrooms , 35- 40 product development rooms, offices, cafeteria, and ancillary uses, outdoor terraces</a:t>
                      </a:r>
                    </a:p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520 subterranean parking spaces</a:t>
                      </a:r>
                    </a:p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Up to 430 employees</a:t>
                      </a:r>
                    </a:p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Host large company meetings approximately 2 times a year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</a:tr>
              <a:tr h="1280308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Executive Offices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227013" marR="67945" indent="-11747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20,207 square feet of building area</a:t>
                      </a:r>
                    </a:p>
                    <a:p>
                      <a:pPr marL="227013" marR="67945" indent="-11747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of 30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street</a:t>
                      </a:r>
                    </a:p>
                    <a:p>
                      <a:pPr marL="227013" marR="67945" indent="-11747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Offices, patio, lobby,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dining area, coffee house</a:t>
                      </a:r>
                    </a:p>
                    <a:p>
                      <a:pPr marL="227013" marR="67945" indent="-11747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 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subterranean 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parking spaces</a:t>
                      </a:r>
                    </a:p>
                    <a:p>
                      <a:pPr marL="227013" marR="67945" indent="-11747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employees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67945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Building Height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231775" marR="67945" indent="-122238" algn="l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6990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35 feet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above grade (3 stories)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3025" marR="73025" marT="36830" marB="3683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8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75466"/>
            <a:ext cx="8000999" cy="4030134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900" dirty="0"/>
              <a:t>Develop a new Design Center to display </a:t>
            </a:r>
            <a:r>
              <a:rPr lang="en-US" sz="2900" dirty="0" err="1"/>
              <a:t>Skechers</a:t>
            </a:r>
            <a:r>
              <a:rPr lang="en-US" sz="2900" dirty="0"/>
              <a:t> shoes in modern state of the art showrooms in one location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900" dirty="0"/>
              <a:t>Create facilities providing sufficient space for additional offices to meet current and future needs, as well as showrooms that would be used during conference events hosted by </a:t>
            </a:r>
            <a:r>
              <a:rPr lang="en-US" sz="2900" dirty="0" err="1"/>
              <a:t>Skechers</a:t>
            </a:r>
            <a:r>
              <a:rPr lang="en-US" sz="2900" dirty="0"/>
              <a:t> approximately twice per year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900" dirty="0"/>
              <a:t>Maintain proximity to the existing </a:t>
            </a:r>
            <a:r>
              <a:rPr lang="en-US" sz="2900" dirty="0" err="1"/>
              <a:t>Skechers</a:t>
            </a:r>
            <a:r>
              <a:rPr lang="en-US" sz="2900" dirty="0"/>
              <a:t> campus and Los Angeles International Airport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900" dirty="0"/>
              <a:t>Generate 655 new jobs in the cities of Hermosa Beach and Manhattan Beach.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900" dirty="0"/>
              <a:t>Achieve LEED Gold Certification for all three project components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900" dirty="0"/>
              <a:t>Create a consistent pattern of development along SR 1 that matches the existing </a:t>
            </a:r>
            <a:r>
              <a:rPr lang="en-US" sz="2900" dirty="0" err="1"/>
              <a:t>Skechers</a:t>
            </a:r>
            <a:r>
              <a:rPr lang="en-US" sz="2900" dirty="0"/>
              <a:t> campus and redevelops three underutilized sites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9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Hermosa Beach </a:t>
            </a:r>
            <a:br>
              <a:rPr lang="en-US" dirty="0" smtClean="0"/>
            </a:br>
            <a:r>
              <a:rPr lang="en-US" dirty="0" smtClean="0"/>
              <a:t>Requested Approvals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67400"/>
            <a:ext cx="762000" cy="82296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86648" y="2438400"/>
            <a:ext cx="7772400" cy="35814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buFont typeface="Wingdings" panose="05000000000000000000" pitchFamily="2" charset="2"/>
              <a:buChar char="Ø"/>
            </a:pPr>
            <a:r>
              <a:rPr lang="en-US" sz="2000" dirty="0"/>
              <a:t>Certification of the Final EIR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/>
              <a:t>Lot Line Adjustments to combine four parcels into one lot on each side of 30</a:t>
            </a:r>
            <a:r>
              <a:rPr lang="en-US" sz="2000" baseline="30000" dirty="0"/>
              <a:t>th</a:t>
            </a:r>
            <a:r>
              <a:rPr lang="en-US" sz="2000" dirty="0"/>
              <a:t> Street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/>
              <a:t>Precise Development Plan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/>
              <a:t>Administrative Use Permit for the outdoor patio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/>
              <a:t>Parking Plan to account for buses and conferences, at the Design Center only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/>
              <a:t>Vacation of the alley west of/behind 2851 SR 1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/>
              <a:t>Subsurface vacation of 30</a:t>
            </a:r>
            <a:r>
              <a:rPr lang="en-US" sz="2000" baseline="30000" dirty="0"/>
              <a:t>th</a:t>
            </a:r>
            <a:r>
              <a:rPr lang="en-US" sz="2000" dirty="0"/>
              <a:t> Street or other entitlement </a:t>
            </a:r>
            <a:r>
              <a:rPr lang="en-US" sz="2000" dirty="0" smtClean="0"/>
              <a:t>to </a:t>
            </a:r>
            <a:r>
              <a:rPr lang="en-US" sz="2000" dirty="0"/>
              <a:t>allow underground pedestrian tunnel between the two buildings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/>
              <a:t>Construction and encroachment </a:t>
            </a:r>
            <a:r>
              <a:rPr lang="en-US" sz="2000" dirty="0" smtClean="0"/>
              <a:t>permits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48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1352</Words>
  <Application>Microsoft Office PowerPoint</Application>
  <PresentationFormat>On-screen Show (4:3)</PresentationFormat>
  <Paragraphs>326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Skechers Design Center and Executive Offices Project</vt:lpstr>
      <vt:lpstr>CEQA Purposes</vt:lpstr>
      <vt:lpstr>CEQA Environmental Review Process</vt:lpstr>
      <vt:lpstr>Hermosa Beach Site</vt:lpstr>
      <vt:lpstr>Manhattan Beach Sites</vt:lpstr>
      <vt:lpstr>PowerPoint Presentation</vt:lpstr>
      <vt:lpstr>Hermosa Beach Component</vt:lpstr>
      <vt:lpstr>Project Objectives</vt:lpstr>
      <vt:lpstr>Hermosa Beach  Requested Approvals</vt:lpstr>
      <vt:lpstr>305 S. Sepulveda Component</vt:lpstr>
      <vt:lpstr>330 S. Sepulveda Component</vt:lpstr>
      <vt:lpstr>Manhattan Beach Requested Approvals</vt:lpstr>
      <vt:lpstr>PowerPoint Presentation</vt:lpstr>
      <vt:lpstr>Issues Analyzed in the EIR</vt:lpstr>
      <vt:lpstr>Analysis Approach</vt:lpstr>
      <vt:lpstr>Temporary Construction Noise</vt:lpstr>
      <vt:lpstr>Construction Noise Mitigation</vt:lpstr>
      <vt:lpstr>Temporary Construction Traffic</vt:lpstr>
      <vt:lpstr>Operational Traffic Impacts (x denotes a significant impact)</vt:lpstr>
      <vt:lpstr>Traffic Mitigation</vt:lpstr>
      <vt:lpstr>Alternatives</vt:lpstr>
      <vt:lpstr>Alternatives (cont’d)</vt:lpstr>
      <vt:lpstr>Alternatives Considered, but Rejected</vt:lpstr>
      <vt:lpstr>EIR Schedule</vt:lpstr>
      <vt:lpstr>Questions?</vt:lpstr>
    </vt:vector>
  </TitlesOfParts>
  <Company>Rincon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2008-2014 Housing Element Update</dc:title>
  <dc:creator>KGhiglia</dc:creator>
  <cp:lastModifiedBy>Joe Power</cp:lastModifiedBy>
  <cp:revision>107</cp:revision>
  <cp:lastPrinted>2011-05-19T18:12:48Z</cp:lastPrinted>
  <dcterms:created xsi:type="dcterms:W3CDTF">2011-05-04T18:15:22Z</dcterms:created>
  <dcterms:modified xsi:type="dcterms:W3CDTF">2017-06-27T20:38:04Z</dcterms:modified>
</cp:coreProperties>
</file>